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407" r:id="rId3"/>
    <p:sldId id="417" r:id="rId4"/>
    <p:sldId id="429" r:id="rId5"/>
    <p:sldId id="433" r:id="rId6"/>
    <p:sldId id="432" r:id="rId7"/>
    <p:sldId id="430" r:id="rId8"/>
    <p:sldId id="424" r:id="rId9"/>
    <p:sldId id="431" r:id="rId10"/>
    <p:sldId id="422" r:id="rId11"/>
    <p:sldId id="434" r:id="rId12"/>
    <p:sldId id="435" r:id="rId13"/>
    <p:sldId id="436" r:id="rId14"/>
    <p:sldId id="437" r:id="rId15"/>
    <p:sldId id="438" r:id="rId16"/>
    <p:sldId id="439" r:id="rId17"/>
    <p:sldId id="425" r:id="rId18"/>
    <p:sldId id="44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2" d="100"/>
          <a:sy n="62" d="100"/>
        </p:scale>
        <p:origin x="1494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78829-AEEA-4A91-920F-1D29BFD5D8EA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E01F7-D526-4DF6-8818-B20E897C0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6BBE5-ECF3-47FC-ADAD-7788CD3E00B2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07EF-EB3D-4660-BDB8-0832C5E57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40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6BBE5-ECF3-47FC-ADAD-7788CD3E00B2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07EF-EB3D-4660-BDB8-0832C5E57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55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6BBE5-ECF3-47FC-ADAD-7788CD3E00B2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07EF-EB3D-4660-BDB8-0832C5E57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26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B3CB1-FDF7-5EBA-E881-B2FADAB57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291B7-CAD9-4C24-9E9B-574E105955AE}" type="datetimeFigureOut">
              <a:rPr lang="en-US"/>
              <a:pPr>
                <a:defRPr/>
              </a:pPr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73017-83B2-87B0-F6FE-3B410234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DB7F9-42AA-DE60-1B92-219A58C0F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11A34-0BBF-47B0-A918-288EA466CD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9211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2648E-FDB9-4886-F18D-C3E00F385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5F752-D5FE-41A7-BE06-29F795C986FD}" type="datetimeFigureOut">
              <a:rPr lang="en-US"/>
              <a:pPr>
                <a:defRPr/>
              </a:pPr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D48FF-C0BD-B5FB-ECB3-F7EAA2991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CBB54-D032-11CA-08D0-D77D25CE5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7E5F0-07C7-4BC2-A586-B13C7701F9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360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E17C0-FACB-7544-4D36-A47CB291D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33D7E-8818-419F-A2B4-12D5F29EFF98}" type="datetimeFigureOut">
              <a:rPr lang="en-US"/>
              <a:pPr>
                <a:defRPr/>
              </a:pPr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DC0B8-844B-180F-21D1-C0587969D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0555C-5D43-1CCA-59EE-EDF3350F7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C7E04-37A7-4284-89B8-9C02B6D2B3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534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8304D2-FF6D-D26A-4721-04C8BB8A8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E8A73-D5A0-4789-B37E-E0E6AC09D49B}" type="datetimeFigureOut">
              <a:rPr lang="en-US"/>
              <a:pPr>
                <a:defRPr/>
              </a:pPr>
              <a:t>3/11/2026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3ECC736-F6A0-E393-2737-18403B5BE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623CFB-0320-9908-DA69-69EE8EED3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71DFE-6402-4B5A-ABCA-B9C6F97AD6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119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D8830ED-CA2A-DF7C-7F33-01509E96F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70388-1776-4FF3-96A8-DBE98E9C14A8}" type="datetimeFigureOut">
              <a:rPr lang="en-US"/>
              <a:pPr>
                <a:defRPr/>
              </a:pPr>
              <a:t>3/11/2026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44B9822-68FF-FD8A-209C-09F2CAE0B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3B694B-83ED-8530-DC37-B507313BD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7E26D-35FB-4900-B38A-B4B1A4CBE9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0504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729003F-0503-9FCD-3D93-CE869609B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DA0D8-CF29-42E3-868A-28182D9890CF}" type="datetimeFigureOut">
              <a:rPr lang="en-US"/>
              <a:pPr>
                <a:defRPr/>
              </a:pPr>
              <a:t>3/11/2026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2B72330-1370-F8CA-9106-977A02E0A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7DCA3D0-EAF3-4951-BFCA-08DB0F816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D793-3592-4693-8499-B3277109CB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4000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A373017-8E71-5FA6-45E1-89348012B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85648-BE05-40BE-8003-61B0C99D8CBF}" type="datetimeFigureOut">
              <a:rPr lang="en-US"/>
              <a:pPr>
                <a:defRPr/>
              </a:pPr>
              <a:t>3/11/2026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2AC3340-6A8A-914A-5870-6FC714EB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4F5C20-5936-AC2C-2C27-24AC99AA7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EEFBF-1DB8-4BF2-95C5-1F7765C204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486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35E5B4-BAC4-66A7-33F6-2DB6AA5CE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4F7AA-4E7A-4165-B112-31CBAFFB4C79}" type="datetimeFigureOut">
              <a:rPr lang="en-US"/>
              <a:pPr>
                <a:defRPr/>
              </a:pPr>
              <a:t>3/11/2026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C87D0F0-B2C8-3F55-C988-0001FA0AD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5BFC3A-0CEC-8B7E-8BF1-0A55BF450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562C6-BA3D-4F13-9822-D4F5448039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3606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6BBE5-ECF3-47FC-ADAD-7788CD3E00B2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07EF-EB3D-4660-BDB8-0832C5E57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06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94E0D4-F660-8FBA-DC7A-8B57C8916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9977F-FE34-4B3D-93E5-D43BD84B7E2D}" type="datetimeFigureOut">
              <a:rPr lang="en-US"/>
              <a:pPr>
                <a:defRPr/>
              </a:pPr>
              <a:t>3/11/2026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4B8725-B2F8-1722-9990-CDF4D2F99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03C4C5-F5E8-C738-46E9-21963185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98332-730B-4211-91C6-430A70F72E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5561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6D73D-A7A8-D1F0-A017-D4A36E3C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87CA5-3531-478C-AB86-CFF65BAD3999}" type="datetimeFigureOut">
              <a:rPr lang="en-US"/>
              <a:pPr>
                <a:defRPr/>
              </a:pPr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2A190-D425-C62B-56A0-8FBFE5E7E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35A46-73B6-0893-FB89-D0D5F93B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AD72-D338-4A5F-9BA1-A1874B8C07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90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A4717-7DD4-A70C-9A10-2738FA957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B09D7-C699-4043-A0D2-14F50FF0CBE5}" type="datetimeFigureOut">
              <a:rPr lang="en-US"/>
              <a:pPr>
                <a:defRPr/>
              </a:pPr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D6703-D19B-47CA-BDDB-902BAB594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CC254-EA72-974D-5689-53F855574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0E4B7-F35D-4AC7-B6A4-3CEAE2D96C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088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6BBE5-ECF3-47FC-ADAD-7788CD3E00B2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07EF-EB3D-4660-BDB8-0832C5E57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05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6BBE5-ECF3-47FC-ADAD-7788CD3E00B2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07EF-EB3D-4660-BDB8-0832C5E57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99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6BBE5-ECF3-47FC-ADAD-7788CD3E00B2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07EF-EB3D-4660-BDB8-0832C5E57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04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6BBE5-ECF3-47FC-ADAD-7788CD3E00B2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07EF-EB3D-4660-BDB8-0832C5E57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32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6BBE5-ECF3-47FC-ADAD-7788CD3E00B2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07EF-EB3D-4660-BDB8-0832C5E57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05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6BBE5-ECF3-47FC-ADAD-7788CD3E00B2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07EF-EB3D-4660-BDB8-0832C5E57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48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6BBE5-ECF3-47FC-ADAD-7788CD3E00B2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07EF-EB3D-4660-BDB8-0832C5E57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8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6BBE5-ECF3-47FC-ADAD-7788CD3E00B2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907EF-EB3D-4660-BDB8-0832C5E57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5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C52F024-831B-7C9D-0057-56F4F8B5664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1FE93BB-F1E0-2CE3-8191-153B189A36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AD36A-0DD2-8255-EEF7-B48CD8CD2C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DC2F45-703E-4FC0-92EA-7084D20113A7}" type="datetimeFigureOut">
              <a:rPr lang="en-US"/>
              <a:pPr>
                <a:defRPr/>
              </a:pPr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A0FA9-B012-08C1-22AE-544B0ED101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8CC64-150E-AC3C-97F5-6BB7378AD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C5044F5-75C4-46E4-924A-79E4711551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17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E142B-1BF1-75E7-FD35-46F3ADCED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D6930-9910-5FBF-F618-65B8352685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Strategic Plan Update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F5BE12-DDFE-BCA6-4EB5-695BE48CBB12}"/>
              </a:ext>
            </a:extLst>
          </p:cNvPr>
          <p:cNvSpPr/>
          <p:nvPr/>
        </p:nvSpPr>
        <p:spPr>
          <a:xfrm>
            <a:off x="-85725" y="0"/>
            <a:ext cx="12292486" cy="6858000"/>
          </a:xfrm>
          <a:prstGeom prst="rect">
            <a:avLst/>
          </a:prstGeom>
          <a:solidFill>
            <a:srgbClr val="0012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6AE672-7D5B-91F8-F9E6-92E378E5E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146" y="5308175"/>
            <a:ext cx="1219136" cy="1308497"/>
          </a:xfrm>
          <a:prstGeom prst="rect">
            <a:avLst/>
          </a:prstGeom>
        </p:spPr>
      </p:pic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0F2534D5-900F-894A-C813-984D0C4C4205}"/>
              </a:ext>
            </a:extLst>
          </p:cNvPr>
          <p:cNvSpPr/>
          <p:nvPr/>
        </p:nvSpPr>
        <p:spPr>
          <a:xfrm rot="5400000">
            <a:off x="6349205" y="-1220512"/>
            <a:ext cx="5052259" cy="7324624"/>
          </a:xfrm>
          <a:prstGeom prst="round2DiagRect">
            <a:avLst/>
          </a:prstGeom>
          <a:noFill/>
          <a:ln w="19050">
            <a:solidFill>
              <a:srgbClr val="FDB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32BC22-30E8-D17F-35AD-296140028EFC}"/>
              </a:ext>
            </a:extLst>
          </p:cNvPr>
          <p:cNvSpPr txBox="1"/>
          <p:nvPr/>
        </p:nvSpPr>
        <p:spPr>
          <a:xfrm>
            <a:off x="6096000" y="1445413"/>
            <a:ext cx="583833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Pro Black" panose="020B09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Campus Master Plan Highlights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DB933"/>
                </a:solidFill>
                <a:effectLst/>
                <a:uLnTx/>
                <a:uFillTx/>
                <a:latin typeface="Acumin Pro Light" panose="020B04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SCOTT BARDWELL</a:t>
            </a:r>
          </a:p>
        </p:txBody>
      </p:sp>
      <p:pic>
        <p:nvPicPr>
          <p:cNvPr id="11" name="Picture 10" descr="A white outline of a flower&#10;&#10;AI-generated content may be incorrect.">
            <a:extLst>
              <a:ext uri="{FF2B5EF4-FFF2-40B4-BE49-F238E27FC236}">
                <a16:creationId xmlns:a16="http://schemas.microsoft.com/office/drawing/2014/main" id="{11EAB745-71EC-5F10-78C4-BFA55C0835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3746" y="0"/>
            <a:ext cx="6819348" cy="681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68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D7370-D3DB-3368-75AD-CD7FE97B8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37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0FED7C-E3A6-13B8-D61E-F70A799A8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1B6269-258C-3729-D29D-311B18AE3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24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1BE285-F875-0175-7C94-07CE970D7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2B5D05-AA37-9E78-8FF3-86E897E95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18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6DCC2E-B840-0D08-9EB9-2E42101C9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70ED-26C8-652A-4341-6E2DCAD02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81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17F6F-FB2C-4208-E14C-DE561A858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0CDAD8-4EDE-B999-7AE5-A59DE36D7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9" r="4755" b="12322"/>
          <a:stretch>
            <a:fillRect/>
          </a:stretch>
        </p:blipFill>
        <p:spPr>
          <a:xfrm>
            <a:off x="0" y="-24385"/>
            <a:ext cx="12192000" cy="6882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604780-D948-6C3A-AAC8-3DDEC18CAD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0"/>
            <a:ext cx="12192000" cy="6906768"/>
          </a:xfrm>
          <a:prstGeom prst="rect">
            <a:avLst/>
          </a:prstGeom>
          <a:solidFill>
            <a:srgbClr val="001236">
              <a:alpha val="50000"/>
            </a:srgbClr>
          </a:solidFill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79F78DE-1587-6815-3F46-0921F1044AB0}"/>
              </a:ext>
            </a:extLst>
          </p:cNvPr>
          <p:cNvSpPr/>
          <p:nvPr/>
        </p:nvSpPr>
        <p:spPr>
          <a:xfrm>
            <a:off x="7331214" y="-1415257"/>
            <a:ext cx="10166350" cy="9688513"/>
          </a:xfrm>
          <a:prstGeom prst="ellipse">
            <a:avLst/>
          </a:prstGeom>
          <a:solidFill>
            <a:srgbClr val="1025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318" name="Picture 6">
            <a:extLst>
              <a:ext uri="{FF2B5EF4-FFF2-40B4-BE49-F238E27FC236}">
                <a16:creationId xmlns:a16="http://schemas.microsoft.com/office/drawing/2014/main" id="{76AE0F69-8232-F45B-8F2F-17D77F2DB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008" y="427495"/>
            <a:ext cx="814388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DA7782-179B-E27C-9857-D3F38356BE47}"/>
              </a:ext>
            </a:extLst>
          </p:cNvPr>
          <p:cNvSpPr txBox="1"/>
          <p:nvPr/>
        </p:nvSpPr>
        <p:spPr>
          <a:xfrm>
            <a:off x="8308762" y="2632754"/>
            <a:ext cx="3075841" cy="7114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Next Steps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93282-5F5C-2967-F0E3-C395266B014A}"/>
              </a:ext>
            </a:extLst>
          </p:cNvPr>
          <p:cNvSpPr txBox="1"/>
          <p:nvPr/>
        </p:nvSpPr>
        <p:spPr>
          <a:xfrm>
            <a:off x="539778" y="326554"/>
            <a:ext cx="7621500" cy="60352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Establish Implementation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Committee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3-5 years to analyze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recommendations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Create budget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Plan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renovation phases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Oversee construction</a:t>
            </a:r>
          </a:p>
        </p:txBody>
      </p:sp>
    </p:spTree>
    <p:extLst>
      <p:ext uri="{BB962C8B-B14F-4D97-AF65-F5344CB8AC3E}">
        <p14:creationId xmlns:p14="http://schemas.microsoft.com/office/powerpoint/2010/main" val="37002450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6C31D-66CA-A06D-BD0B-D9D829DFA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D51ABB-8172-E0AE-BE1B-CE910C0FF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9" r="4755" b="12322"/>
          <a:stretch>
            <a:fillRect/>
          </a:stretch>
        </p:blipFill>
        <p:spPr>
          <a:xfrm>
            <a:off x="0" y="-24385"/>
            <a:ext cx="12192000" cy="6882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C7EF09-C1B2-00DA-9AC2-D01BD0896D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0"/>
            <a:ext cx="12192000" cy="6906768"/>
          </a:xfrm>
          <a:prstGeom prst="rect">
            <a:avLst/>
          </a:prstGeom>
          <a:solidFill>
            <a:srgbClr val="001236">
              <a:alpha val="50000"/>
            </a:srgbClr>
          </a:solidFill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6CA060C-FE5D-F5E4-E5F9-A66B43FB5513}"/>
              </a:ext>
            </a:extLst>
          </p:cNvPr>
          <p:cNvSpPr/>
          <p:nvPr/>
        </p:nvSpPr>
        <p:spPr>
          <a:xfrm>
            <a:off x="7331214" y="-1415257"/>
            <a:ext cx="10166350" cy="9688513"/>
          </a:xfrm>
          <a:prstGeom prst="ellipse">
            <a:avLst/>
          </a:prstGeom>
          <a:solidFill>
            <a:srgbClr val="1025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318" name="Picture 6">
            <a:extLst>
              <a:ext uri="{FF2B5EF4-FFF2-40B4-BE49-F238E27FC236}">
                <a16:creationId xmlns:a16="http://schemas.microsoft.com/office/drawing/2014/main" id="{CB0BDCC7-EBC0-9935-C75D-24DBA2E1F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008" y="427495"/>
            <a:ext cx="814388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9FF0A6-6286-006B-9E41-0F36BD16FAC1}"/>
              </a:ext>
            </a:extLst>
          </p:cNvPr>
          <p:cNvSpPr txBox="1"/>
          <p:nvPr/>
        </p:nvSpPr>
        <p:spPr>
          <a:xfrm>
            <a:off x="8308762" y="2632754"/>
            <a:ext cx="3075841" cy="7114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Timeline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BB595A-F0D5-8E5F-245A-4A230A7293AF}"/>
              </a:ext>
            </a:extLst>
          </p:cNvPr>
          <p:cNvSpPr txBox="1"/>
          <p:nvPr/>
        </p:nvSpPr>
        <p:spPr>
          <a:xfrm>
            <a:off x="539778" y="326554"/>
            <a:ext cx="7621500" cy="60352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Methodical and long-term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Identify scope and budget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Raise funds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Complete scope and fundraising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Within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 5 years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5032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93969-002D-C565-B29C-E999C278E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47F6C86-2F06-8F51-707F-B883CE4CC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9" r="4755" b="12322"/>
          <a:stretch>
            <a:fillRect/>
          </a:stretch>
        </p:blipFill>
        <p:spPr>
          <a:xfrm>
            <a:off x="0" y="-24385"/>
            <a:ext cx="12192000" cy="6882385"/>
          </a:xfrm>
          <a:prstGeom prst="rect">
            <a:avLst/>
          </a:prstGeom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31A20995-4E92-5A39-D410-1804516C0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008" y="427495"/>
            <a:ext cx="814388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B5A3484-7D23-1BCA-8B92-565CD07DADCC}"/>
              </a:ext>
            </a:extLst>
          </p:cNvPr>
          <p:cNvGrpSpPr/>
          <p:nvPr/>
        </p:nvGrpSpPr>
        <p:grpSpPr>
          <a:xfrm>
            <a:off x="1325002" y="3502051"/>
            <a:ext cx="1652783" cy="1575099"/>
            <a:chOff x="7008045" y="3233543"/>
            <a:chExt cx="1652783" cy="157509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6210088-0E03-5F46-B459-1FB15D81BDE1}"/>
                </a:ext>
              </a:extLst>
            </p:cNvPr>
            <p:cNvSpPr/>
            <p:nvPr/>
          </p:nvSpPr>
          <p:spPr>
            <a:xfrm>
              <a:off x="7008045" y="3233543"/>
              <a:ext cx="1652783" cy="1575099"/>
            </a:xfrm>
            <a:prstGeom prst="ellipse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            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030278D-14D7-AD4F-DB96-E571FE4BFBCA}"/>
                </a:ext>
              </a:extLst>
            </p:cNvPr>
            <p:cNvSpPr txBox="1"/>
            <p:nvPr/>
          </p:nvSpPr>
          <p:spPr>
            <a:xfrm>
              <a:off x="7271302" y="3718243"/>
              <a:ext cx="1126268" cy="9863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give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08BFEA1-662B-EF89-2B72-3ED6D713BA8E}"/>
              </a:ext>
            </a:extLst>
          </p:cNvPr>
          <p:cNvGrpSpPr/>
          <p:nvPr/>
        </p:nvGrpSpPr>
        <p:grpSpPr>
          <a:xfrm>
            <a:off x="3606102" y="1534907"/>
            <a:ext cx="1652783" cy="1575099"/>
            <a:chOff x="3499929" y="1350331"/>
            <a:chExt cx="1652783" cy="157509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2E8F873-67D0-9531-E756-A2B7C2D4563B}"/>
                </a:ext>
              </a:extLst>
            </p:cNvPr>
            <p:cNvSpPr/>
            <p:nvPr/>
          </p:nvSpPr>
          <p:spPr>
            <a:xfrm>
              <a:off x="3499929" y="1350331"/>
              <a:ext cx="1652783" cy="1575099"/>
            </a:xfrm>
            <a:prstGeom prst="ellipse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            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E16655-C701-0E52-56A7-F99A48EC8007}"/>
                </a:ext>
              </a:extLst>
            </p:cNvPr>
            <p:cNvSpPr txBox="1"/>
            <p:nvPr/>
          </p:nvSpPr>
          <p:spPr>
            <a:xfrm>
              <a:off x="3767612" y="1827725"/>
              <a:ext cx="1126268" cy="9863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serve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54F6C6-BD17-AC03-D4C9-8964C989C1F9}"/>
              </a:ext>
            </a:extLst>
          </p:cNvPr>
          <p:cNvGrpSpPr/>
          <p:nvPr/>
        </p:nvGrpSpPr>
        <p:grpSpPr>
          <a:xfrm>
            <a:off x="1325003" y="1534907"/>
            <a:ext cx="1652783" cy="1575099"/>
            <a:chOff x="1218830" y="1350331"/>
            <a:chExt cx="1652783" cy="157509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EBB26BA-2C03-7529-F1F7-FDD17D52815E}"/>
                </a:ext>
              </a:extLst>
            </p:cNvPr>
            <p:cNvSpPr/>
            <p:nvPr/>
          </p:nvSpPr>
          <p:spPr>
            <a:xfrm>
              <a:off x="1218830" y="1350331"/>
              <a:ext cx="1652783" cy="1575099"/>
            </a:xfrm>
            <a:prstGeom prst="ellipse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            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2990FF-801D-47BB-9699-A149D5541DE9}"/>
                </a:ext>
              </a:extLst>
            </p:cNvPr>
            <p:cNvSpPr txBox="1"/>
            <p:nvPr/>
          </p:nvSpPr>
          <p:spPr>
            <a:xfrm>
              <a:off x="1482087" y="1841321"/>
              <a:ext cx="1126268" cy="9863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pray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31F4EA-B056-D8E6-0BD7-F13F535D473E}"/>
              </a:ext>
            </a:extLst>
          </p:cNvPr>
          <p:cNvGrpSpPr/>
          <p:nvPr/>
        </p:nvGrpSpPr>
        <p:grpSpPr>
          <a:xfrm>
            <a:off x="3606101" y="3614134"/>
            <a:ext cx="1652783" cy="1575099"/>
            <a:chOff x="3499928" y="3429558"/>
            <a:chExt cx="1652783" cy="157509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CBCD00C-9DBD-E4F3-8B96-1CF2843DF7C9}"/>
                </a:ext>
              </a:extLst>
            </p:cNvPr>
            <p:cNvSpPr/>
            <p:nvPr/>
          </p:nvSpPr>
          <p:spPr>
            <a:xfrm>
              <a:off x="3499928" y="3429558"/>
              <a:ext cx="1652783" cy="1575099"/>
            </a:xfrm>
            <a:prstGeom prst="ellipse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            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31F70ED-32A8-FAFF-0247-CAC7621F27F1}"/>
                </a:ext>
              </a:extLst>
            </p:cNvPr>
            <p:cNvSpPr txBox="1"/>
            <p:nvPr/>
          </p:nvSpPr>
          <p:spPr>
            <a:xfrm>
              <a:off x="3763185" y="3891223"/>
              <a:ext cx="1126268" cy="9863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suggest</a:t>
              </a: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7AE988D2-2B9A-6AE5-95A4-8F888A1E9FB6}"/>
              </a:ext>
            </a:extLst>
          </p:cNvPr>
          <p:cNvSpPr/>
          <p:nvPr/>
        </p:nvSpPr>
        <p:spPr>
          <a:xfrm>
            <a:off x="6500221" y="-1315367"/>
            <a:ext cx="10166350" cy="9688513"/>
          </a:xfrm>
          <a:prstGeom prst="ellipse">
            <a:avLst/>
          </a:prstGeom>
          <a:solidFill>
            <a:srgbClr val="10253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F3830B-61A5-8F7E-29A8-432A4EBEA2A1}"/>
              </a:ext>
            </a:extLst>
          </p:cNvPr>
          <p:cNvSpPr txBox="1"/>
          <p:nvPr/>
        </p:nvSpPr>
        <p:spPr>
          <a:xfrm>
            <a:off x="7008045" y="2784389"/>
            <a:ext cx="4279787" cy="7472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 lvl="1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GET INVOLVED!</a:t>
            </a:r>
          </a:p>
        </p:txBody>
      </p:sp>
    </p:spTree>
    <p:extLst>
      <p:ext uri="{BB962C8B-B14F-4D97-AF65-F5344CB8AC3E}">
        <p14:creationId xmlns:p14="http://schemas.microsoft.com/office/powerpoint/2010/main" val="490714458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1ECE2-7B86-608B-4C0D-A52EF318D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6813FF-6903-6B3B-3520-50EE7D043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9" r="4755" b="12322"/>
          <a:stretch>
            <a:fillRect/>
          </a:stretch>
        </p:blipFill>
        <p:spPr>
          <a:xfrm>
            <a:off x="0" y="-24385"/>
            <a:ext cx="12192000" cy="6882385"/>
          </a:xfrm>
          <a:prstGeom prst="rect">
            <a:avLst/>
          </a:prstGeom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60C3AFD2-3B2A-43F7-5B76-75584A854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008" y="427495"/>
            <a:ext cx="814388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724C044-16E1-13E6-2C28-CA70041A0B37}"/>
              </a:ext>
            </a:extLst>
          </p:cNvPr>
          <p:cNvGrpSpPr/>
          <p:nvPr/>
        </p:nvGrpSpPr>
        <p:grpSpPr>
          <a:xfrm>
            <a:off x="1325002" y="3502051"/>
            <a:ext cx="1652783" cy="1575099"/>
            <a:chOff x="7008045" y="3233543"/>
            <a:chExt cx="1652783" cy="157509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7DC878D-3A1B-B639-01C8-B7CD6812EE41}"/>
                </a:ext>
              </a:extLst>
            </p:cNvPr>
            <p:cNvSpPr/>
            <p:nvPr/>
          </p:nvSpPr>
          <p:spPr>
            <a:xfrm>
              <a:off x="7008045" y="3233543"/>
              <a:ext cx="1652783" cy="1575099"/>
            </a:xfrm>
            <a:prstGeom prst="ellipse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            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73F458-029C-0BE2-833D-53D32EFA290F}"/>
                </a:ext>
              </a:extLst>
            </p:cNvPr>
            <p:cNvSpPr txBox="1"/>
            <p:nvPr/>
          </p:nvSpPr>
          <p:spPr>
            <a:xfrm>
              <a:off x="7271302" y="3718243"/>
              <a:ext cx="1126268" cy="9863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give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5AD87A-7CE6-451A-F17D-E31A9BF53CFB}"/>
              </a:ext>
            </a:extLst>
          </p:cNvPr>
          <p:cNvGrpSpPr/>
          <p:nvPr/>
        </p:nvGrpSpPr>
        <p:grpSpPr>
          <a:xfrm>
            <a:off x="3606102" y="1534907"/>
            <a:ext cx="1652783" cy="1575099"/>
            <a:chOff x="3499929" y="1350331"/>
            <a:chExt cx="1652783" cy="157509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E927C91-BD89-688A-B814-6C3F8DF2578F}"/>
                </a:ext>
              </a:extLst>
            </p:cNvPr>
            <p:cNvSpPr/>
            <p:nvPr/>
          </p:nvSpPr>
          <p:spPr>
            <a:xfrm>
              <a:off x="3499929" y="1350331"/>
              <a:ext cx="1652783" cy="1575099"/>
            </a:xfrm>
            <a:prstGeom prst="ellipse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            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60F10F-E3EE-9D32-83FE-4E960FF89290}"/>
                </a:ext>
              </a:extLst>
            </p:cNvPr>
            <p:cNvSpPr txBox="1"/>
            <p:nvPr/>
          </p:nvSpPr>
          <p:spPr>
            <a:xfrm>
              <a:off x="3767612" y="1827725"/>
              <a:ext cx="1126268" cy="9863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serve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4707BA-C5A5-F636-6DD1-137456A510C9}"/>
              </a:ext>
            </a:extLst>
          </p:cNvPr>
          <p:cNvGrpSpPr/>
          <p:nvPr/>
        </p:nvGrpSpPr>
        <p:grpSpPr>
          <a:xfrm>
            <a:off x="1325003" y="1534907"/>
            <a:ext cx="1652783" cy="1575099"/>
            <a:chOff x="1218830" y="1350331"/>
            <a:chExt cx="1652783" cy="157509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9923594-1C5C-7F8E-CC3D-72DDA31A4616}"/>
                </a:ext>
              </a:extLst>
            </p:cNvPr>
            <p:cNvSpPr/>
            <p:nvPr/>
          </p:nvSpPr>
          <p:spPr>
            <a:xfrm>
              <a:off x="1218830" y="1350331"/>
              <a:ext cx="1652783" cy="1575099"/>
            </a:xfrm>
            <a:prstGeom prst="ellipse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            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AD4F852-052F-8883-2800-BB8FF3A75E9E}"/>
                </a:ext>
              </a:extLst>
            </p:cNvPr>
            <p:cNvSpPr txBox="1"/>
            <p:nvPr/>
          </p:nvSpPr>
          <p:spPr>
            <a:xfrm>
              <a:off x="1482087" y="1841321"/>
              <a:ext cx="1126268" cy="9863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pray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68F1E8-90EF-3B1D-0FCA-F8E48DEEA4BB}"/>
              </a:ext>
            </a:extLst>
          </p:cNvPr>
          <p:cNvGrpSpPr/>
          <p:nvPr/>
        </p:nvGrpSpPr>
        <p:grpSpPr>
          <a:xfrm>
            <a:off x="3606101" y="3614134"/>
            <a:ext cx="1652783" cy="1575099"/>
            <a:chOff x="3499928" y="3429558"/>
            <a:chExt cx="1652783" cy="157509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E3C7C0E-5CAD-53F5-A0C7-E09504530176}"/>
                </a:ext>
              </a:extLst>
            </p:cNvPr>
            <p:cNvSpPr/>
            <p:nvPr/>
          </p:nvSpPr>
          <p:spPr>
            <a:xfrm>
              <a:off x="3499928" y="3429558"/>
              <a:ext cx="1652783" cy="1575099"/>
            </a:xfrm>
            <a:prstGeom prst="ellipse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            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F0D57D1-5631-6B2D-3F0D-073EAC194A20}"/>
                </a:ext>
              </a:extLst>
            </p:cNvPr>
            <p:cNvSpPr txBox="1"/>
            <p:nvPr/>
          </p:nvSpPr>
          <p:spPr>
            <a:xfrm>
              <a:off x="3763185" y="3891223"/>
              <a:ext cx="1126268" cy="9863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suggest</a:t>
              </a: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B0AC2FD0-A866-E408-8459-51618D9E2E68}"/>
              </a:ext>
            </a:extLst>
          </p:cNvPr>
          <p:cNvSpPr/>
          <p:nvPr/>
        </p:nvSpPr>
        <p:spPr>
          <a:xfrm>
            <a:off x="6500221" y="-1315367"/>
            <a:ext cx="10166350" cy="9688513"/>
          </a:xfrm>
          <a:prstGeom prst="ellipse">
            <a:avLst/>
          </a:prstGeom>
          <a:solidFill>
            <a:srgbClr val="10253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13DED9-176E-419B-A0FE-89A30F586DB9}"/>
              </a:ext>
            </a:extLst>
          </p:cNvPr>
          <p:cNvSpPr txBox="1"/>
          <p:nvPr/>
        </p:nvSpPr>
        <p:spPr>
          <a:xfrm>
            <a:off x="7008045" y="2784389"/>
            <a:ext cx="4279787" cy="7472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 lvl="1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GET INVOLVED!</a:t>
            </a:r>
          </a:p>
        </p:txBody>
      </p:sp>
    </p:spTree>
    <p:extLst>
      <p:ext uri="{BB962C8B-B14F-4D97-AF65-F5344CB8AC3E}">
        <p14:creationId xmlns:p14="http://schemas.microsoft.com/office/powerpoint/2010/main" val="7971951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32BF0-6DB5-1CA0-0355-FC919D1AD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5E016A-B068-FFE1-D207-5F88D3CD9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8768"/>
            <a:ext cx="12192000" cy="69067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055B58-DEBB-761D-E75A-6C23D301CF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35168" y="-48768"/>
            <a:ext cx="12192000" cy="6906768"/>
          </a:xfrm>
          <a:prstGeom prst="rect">
            <a:avLst/>
          </a:prstGeom>
          <a:solidFill>
            <a:srgbClr val="001236">
              <a:alpha val="50000"/>
            </a:srgbClr>
          </a:solidFill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3B8F966-1DD0-A17D-699E-2F4585F71BDF}"/>
              </a:ext>
            </a:extLst>
          </p:cNvPr>
          <p:cNvSpPr/>
          <p:nvPr/>
        </p:nvSpPr>
        <p:spPr>
          <a:xfrm>
            <a:off x="-4697688" y="-1350123"/>
            <a:ext cx="10166350" cy="9688513"/>
          </a:xfrm>
          <a:prstGeom prst="ellipse">
            <a:avLst/>
          </a:prstGeom>
          <a:solidFill>
            <a:srgbClr val="1025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318" name="Picture 6">
            <a:extLst>
              <a:ext uri="{FF2B5EF4-FFF2-40B4-BE49-F238E27FC236}">
                <a16:creationId xmlns:a16="http://schemas.microsoft.com/office/drawing/2014/main" id="{BBF6F2B1-A024-0928-82FA-898A104F3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" y="381000"/>
            <a:ext cx="814388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D93E31-38D9-3E73-DFB7-A8FBB65C057E}"/>
              </a:ext>
            </a:extLst>
          </p:cNvPr>
          <p:cNvSpPr txBox="1"/>
          <p:nvPr/>
        </p:nvSpPr>
        <p:spPr>
          <a:xfrm>
            <a:off x="6063743" y="675661"/>
            <a:ext cx="4848225" cy="8150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COMMITTEE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MEMBERS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48E95A-1922-3CF2-A1E7-40D0E9EE0284}"/>
              </a:ext>
            </a:extLst>
          </p:cNvPr>
          <p:cNvSpPr txBox="1"/>
          <p:nvPr/>
        </p:nvSpPr>
        <p:spPr>
          <a:xfrm>
            <a:off x="1357483" y="1912316"/>
            <a:ext cx="3586521" cy="43824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Will Adams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Scott Bardwell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Gary Black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Debbie Copeland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Brett Furr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Allison Keppinger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E657D0-1DA6-B385-B45C-7C1DCF4402A8}"/>
              </a:ext>
            </a:extLst>
          </p:cNvPr>
          <p:cNvSpPr txBox="1"/>
          <p:nvPr/>
        </p:nvSpPr>
        <p:spPr>
          <a:xfrm>
            <a:off x="6193545" y="1870558"/>
            <a:ext cx="4045696" cy="36590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Pat Kerr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Heather Kirkpatrick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Laurie Lemoine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Sally McBride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Keely McMillin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Dan Zito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27624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D8A5-E580-CBA2-6C18-3851ED324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359C08-DCBB-2484-D723-91A30D74E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8768"/>
            <a:ext cx="12192000" cy="69067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676561-7802-783B-5566-6FA5143DCD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35168" y="-48768"/>
            <a:ext cx="12192000" cy="6906768"/>
          </a:xfrm>
          <a:prstGeom prst="rect">
            <a:avLst/>
          </a:prstGeom>
          <a:solidFill>
            <a:srgbClr val="001236">
              <a:alpha val="50000"/>
            </a:srgbClr>
          </a:solidFill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04778BA-8F17-76F4-E287-63699D24E99C}"/>
              </a:ext>
            </a:extLst>
          </p:cNvPr>
          <p:cNvSpPr/>
          <p:nvPr/>
        </p:nvSpPr>
        <p:spPr>
          <a:xfrm>
            <a:off x="-6438510" y="-1415262"/>
            <a:ext cx="10166350" cy="9688513"/>
          </a:xfrm>
          <a:prstGeom prst="ellipse">
            <a:avLst/>
          </a:prstGeom>
          <a:solidFill>
            <a:srgbClr val="1025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318" name="Picture 6">
            <a:extLst>
              <a:ext uri="{FF2B5EF4-FFF2-40B4-BE49-F238E27FC236}">
                <a16:creationId xmlns:a16="http://schemas.microsoft.com/office/drawing/2014/main" id="{A908D70C-6E7B-8C26-5D77-459D98977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" y="381000"/>
            <a:ext cx="814388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F34A76-B485-47DB-C0A6-8AB02F65927E}"/>
              </a:ext>
            </a:extLst>
          </p:cNvPr>
          <p:cNvSpPr txBox="1"/>
          <p:nvPr/>
        </p:nvSpPr>
        <p:spPr>
          <a:xfrm>
            <a:off x="497732" y="2779827"/>
            <a:ext cx="3505200" cy="15121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Last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Year . . 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2A6EA0-E469-D8CE-99DF-3F495F6F7701}"/>
              </a:ext>
            </a:extLst>
          </p:cNvPr>
          <p:cNvSpPr txBox="1"/>
          <p:nvPr/>
        </p:nvSpPr>
        <p:spPr>
          <a:xfrm>
            <a:off x="4190404" y="-48768"/>
            <a:ext cx="7059492" cy="69067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Met with focus groups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Met with staff resources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Made a physical assessment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all buildings and property</a:t>
            </a:r>
          </a:p>
        </p:txBody>
      </p:sp>
    </p:spTree>
    <p:extLst>
      <p:ext uri="{BB962C8B-B14F-4D97-AF65-F5344CB8AC3E}">
        <p14:creationId xmlns:p14="http://schemas.microsoft.com/office/powerpoint/2010/main" val="2690924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3416E-4BFD-0393-FA91-7B98A91F0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5FF757-68EF-432B-B398-E9E3D923E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8768"/>
            <a:ext cx="12192000" cy="69067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ABF2FD-5F38-CDC8-19DF-8722C8D956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-48769"/>
            <a:ext cx="12192000" cy="6906768"/>
          </a:xfrm>
          <a:prstGeom prst="rect">
            <a:avLst/>
          </a:prstGeom>
          <a:solidFill>
            <a:srgbClr val="001236">
              <a:alpha val="50000"/>
            </a:srgbClr>
          </a:solidFill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72DFDEFF-D572-4C9D-06B9-83E0B6A65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" y="381000"/>
            <a:ext cx="814388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A5AB91-8D6A-3B2D-4FEA-F275D3D17998}"/>
              </a:ext>
            </a:extLst>
          </p:cNvPr>
          <p:cNvSpPr txBox="1"/>
          <p:nvPr/>
        </p:nvSpPr>
        <p:spPr>
          <a:xfrm>
            <a:off x="247175" y="1962150"/>
            <a:ext cx="3505200" cy="15121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Stakeholder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Engagement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97CA86-68BA-1305-0816-242D3199E561}"/>
              </a:ext>
            </a:extLst>
          </p:cNvPr>
          <p:cNvSpPr txBox="1"/>
          <p:nvPr/>
        </p:nvSpPr>
        <p:spPr>
          <a:xfrm>
            <a:off x="6481631" y="943232"/>
            <a:ext cx="4121807" cy="9863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Stakeholder Groups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+ College of Elders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761F95-16F1-72CD-2FAD-4CAF30047F6B}"/>
              </a:ext>
            </a:extLst>
          </p:cNvPr>
          <p:cNvSpPr txBox="1"/>
          <p:nvPr/>
        </p:nvSpPr>
        <p:spPr>
          <a:xfrm>
            <a:off x="6478041" y="2877076"/>
            <a:ext cx="4121807" cy="9863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Stakeholder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Participants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F4BF1F-8ACE-B045-16F7-E5FA91B7FDFC}"/>
              </a:ext>
            </a:extLst>
          </p:cNvPr>
          <p:cNvGrpSpPr/>
          <p:nvPr/>
        </p:nvGrpSpPr>
        <p:grpSpPr>
          <a:xfrm>
            <a:off x="4565590" y="4500152"/>
            <a:ext cx="1652783" cy="1575099"/>
            <a:chOff x="4567042" y="5207317"/>
            <a:chExt cx="1652783" cy="157509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86E30DE-3A05-61BA-FFB5-5EA55FBFEDB5}"/>
                </a:ext>
              </a:extLst>
            </p:cNvPr>
            <p:cNvSpPr/>
            <p:nvPr/>
          </p:nvSpPr>
          <p:spPr>
            <a:xfrm>
              <a:off x="4567042" y="5207317"/>
              <a:ext cx="1652783" cy="1575099"/>
            </a:xfrm>
            <a:prstGeom prst="ellipse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            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B7EA7D-F427-CED4-0C64-E0CB3D363B07}"/>
                </a:ext>
              </a:extLst>
            </p:cNvPr>
            <p:cNvSpPr txBox="1"/>
            <p:nvPr/>
          </p:nvSpPr>
          <p:spPr>
            <a:xfrm>
              <a:off x="4826710" y="5515304"/>
              <a:ext cx="1126268" cy="9863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432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3F7002D-8846-8688-6C6F-41A399A1BD87}"/>
              </a:ext>
            </a:extLst>
          </p:cNvPr>
          <p:cNvSpPr txBox="1"/>
          <p:nvPr/>
        </p:nvSpPr>
        <p:spPr>
          <a:xfrm>
            <a:off x="6478041" y="4794487"/>
            <a:ext cx="4121807" cy="9863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Active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Responses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DB8408-A372-4B23-D35B-65B8F2AE61B0}"/>
              </a:ext>
            </a:extLst>
          </p:cNvPr>
          <p:cNvGrpSpPr/>
          <p:nvPr/>
        </p:nvGrpSpPr>
        <p:grpSpPr>
          <a:xfrm>
            <a:off x="4565590" y="2617066"/>
            <a:ext cx="1652783" cy="1575099"/>
            <a:chOff x="4484210" y="5118185"/>
            <a:chExt cx="1652783" cy="157509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D448F57-1B98-F7CB-611E-58C53AE91882}"/>
                </a:ext>
              </a:extLst>
            </p:cNvPr>
            <p:cNvSpPr/>
            <p:nvPr/>
          </p:nvSpPr>
          <p:spPr>
            <a:xfrm>
              <a:off x="4484210" y="5118185"/>
              <a:ext cx="1652783" cy="1575099"/>
            </a:xfrm>
            <a:prstGeom prst="ellipse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            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A8295ED-A93C-BD16-CD93-48FBEBDA5E41}"/>
                </a:ext>
              </a:extLst>
            </p:cNvPr>
            <p:cNvSpPr txBox="1"/>
            <p:nvPr/>
          </p:nvSpPr>
          <p:spPr>
            <a:xfrm>
              <a:off x="4743878" y="5426172"/>
              <a:ext cx="1126268" cy="9863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72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B15F91E-C0F5-5E2D-13CF-9F58ADDAD2ED}"/>
              </a:ext>
            </a:extLst>
          </p:cNvPr>
          <p:cNvGrpSpPr/>
          <p:nvPr/>
        </p:nvGrpSpPr>
        <p:grpSpPr>
          <a:xfrm>
            <a:off x="4569180" y="648842"/>
            <a:ext cx="1652783" cy="1575099"/>
            <a:chOff x="4567042" y="5207317"/>
            <a:chExt cx="1652783" cy="1575099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F70259-7586-FF42-9057-48B63606B430}"/>
                </a:ext>
              </a:extLst>
            </p:cNvPr>
            <p:cNvSpPr/>
            <p:nvPr/>
          </p:nvSpPr>
          <p:spPr>
            <a:xfrm>
              <a:off x="4567042" y="5207317"/>
              <a:ext cx="1652783" cy="1575099"/>
            </a:xfrm>
            <a:prstGeom prst="ellipse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            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392FAB-87AE-866B-1AD5-79A481F0B6C9}"/>
                </a:ext>
              </a:extLst>
            </p:cNvPr>
            <p:cNvSpPr txBox="1"/>
            <p:nvPr/>
          </p:nvSpPr>
          <p:spPr>
            <a:xfrm>
              <a:off x="4826710" y="5515304"/>
              <a:ext cx="1126268" cy="9863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5681738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1DFCD-E1CA-BD1E-8F1B-A56B3E1A2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97C50F-3D6B-47E1-C46A-1A7217543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8768"/>
            <a:ext cx="12192000" cy="69067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1651DF-69DD-33C7-EB81-6D5E15634E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35168" y="-48768"/>
            <a:ext cx="12192000" cy="6906768"/>
          </a:xfrm>
          <a:prstGeom prst="rect">
            <a:avLst/>
          </a:prstGeom>
          <a:solidFill>
            <a:srgbClr val="001236">
              <a:alpha val="50000"/>
            </a:srgbClr>
          </a:solidFill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8937901-4B00-7AE3-681F-6393449C9F4A}"/>
              </a:ext>
            </a:extLst>
          </p:cNvPr>
          <p:cNvSpPr/>
          <p:nvPr/>
        </p:nvSpPr>
        <p:spPr>
          <a:xfrm>
            <a:off x="-6438510" y="-1415262"/>
            <a:ext cx="10166350" cy="9688513"/>
          </a:xfrm>
          <a:prstGeom prst="ellipse">
            <a:avLst/>
          </a:prstGeom>
          <a:solidFill>
            <a:srgbClr val="1025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318" name="Picture 6">
            <a:extLst>
              <a:ext uri="{FF2B5EF4-FFF2-40B4-BE49-F238E27FC236}">
                <a16:creationId xmlns:a16="http://schemas.microsoft.com/office/drawing/2014/main" id="{6BD5CC62-80B7-E1B7-CD36-7EEFC05B7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" y="381000"/>
            <a:ext cx="814388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070DE0-9C6A-AEB1-055E-A7965B5CEBE1}"/>
              </a:ext>
            </a:extLst>
          </p:cNvPr>
          <p:cNvSpPr txBox="1"/>
          <p:nvPr/>
        </p:nvSpPr>
        <p:spPr>
          <a:xfrm>
            <a:off x="497732" y="2779827"/>
            <a:ext cx="3505200" cy="15121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The Last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Year . . 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53934D-4CCA-FDC6-DED5-BC98FBF085A0}"/>
              </a:ext>
            </a:extLst>
          </p:cNvPr>
          <p:cNvSpPr txBox="1"/>
          <p:nvPr/>
        </p:nvSpPr>
        <p:spPr>
          <a:xfrm>
            <a:off x="4190404" y="-48768"/>
            <a:ext cx="7672984" cy="69067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Selected Tipton Associates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 b="1" dirty="0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Developed a “Blueprint for Growth”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Adopted by the Session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in January 2026</a:t>
            </a:r>
          </a:p>
        </p:txBody>
      </p:sp>
    </p:spTree>
    <p:extLst>
      <p:ext uri="{BB962C8B-B14F-4D97-AF65-F5344CB8AC3E}">
        <p14:creationId xmlns:p14="http://schemas.microsoft.com/office/powerpoint/2010/main" val="22067174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20B95-35E5-DD18-4614-51916E09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D68E1B8-851B-B260-0E49-BDE87F03E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9"/>
          <a:stretch>
            <a:fillRect/>
          </a:stretch>
        </p:blipFill>
        <p:spPr>
          <a:xfrm>
            <a:off x="0" y="-421203"/>
            <a:ext cx="12192000" cy="6897417"/>
          </a:xfrm>
        </p:spPr>
      </p:pic>
    </p:spTree>
    <p:extLst>
      <p:ext uri="{BB962C8B-B14F-4D97-AF65-F5344CB8AC3E}">
        <p14:creationId xmlns:p14="http://schemas.microsoft.com/office/powerpoint/2010/main" val="1223849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DAC29-35D1-7577-0300-B11629CEE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72E020-FC26-A413-D4AA-52B8F79B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9" r="4755" b="12322"/>
          <a:stretch>
            <a:fillRect/>
          </a:stretch>
        </p:blipFill>
        <p:spPr>
          <a:xfrm>
            <a:off x="0" y="-24385"/>
            <a:ext cx="12192000" cy="6882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C7F3E3-3E6B-3DC4-75A0-AE8386D820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0"/>
            <a:ext cx="12192000" cy="6906768"/>
          </a:xfrm>
          <a:prstGeom prst="rect">
            <a:avLst/>
          </a:prstGeom>
          <a:solidFill>
            <a:srgbClr val="001236">
              <a:alpha val="50000"/>
            </a:srgbClr>
          </a:solidFill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74FEBBC-F14E-F076-86A3-1F9953CF8571}"/>
              </a:ext>
            </a:extLst>
          </p:cNvPr>
          <p:cNvSpPr/>
          <p:nvPr/>
        </p:nvSpPr>
        <p:spPr>
          <a:xfrm>
            <a:off x="7331214" y="-1415257"/>
            <a:ext cx="10166350" cy="9688513"/>
          </a:xfrm>
          <a:prstGeom prst="ellipse">
            <a:avLst/>
          </a:prstGeom>
          <a:solidFill>
            <a:srgbClr val="1025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318" name="Picture 6">
            <a:extLst>
              <a:ext uri="{FF2B5EF4-FFF2-40B4-BE49-F238E27FC236}">
                <a16:creationId xmlns:a16="http://schemas.microsoft.com/office/drawing/2014/main" id="{73BFB420-29B7-14D9-BE30-FBFCB5933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008" y="427495"/>
            <a:ext cx="814388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F4D4F3-AAC7-FCA9-BB2A-F4EAA62EB4D4}"/>
              </a:ext>
            </a:extLst>
          </p:cNvPr>
          <p:cNvSpPr txBox="1"/>
          <p:nvPr/>
        </p:nvSpPr>
        <p:spPr>
          <a:xfrm>
            <a:off x="8324850" y="2418420"/>
            <a:ext cx="3075841" cy="20699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New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Property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Advantages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FC583E-B37D-4827-AD24-96928269107B}"/>
              </a:ext>
            </a:extLst>
          </p:cNvPr>
          <p:cNvSpPr txBox="1"/>
          <p:nvPr/>
        </p:nvSpPr>
        <p:spPr>
          <a:xfrm>
            <a:off x="608604" y="411351"/>
            <a:ext cx="7621500" cy="60352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Additional parking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shift in ministry locations 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achieve goals and allow room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for growth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Simplification of access to ensure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security and wayfinding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6713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34046-FD50-4AA3-F5FD-898C29DFC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0030AE-DE77-E807-0B3B-ADB585237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4"/>
          <a:stretch>
            <a:fillRect/>
          </a:stretch>
        </p:blipFill>
        <p:spPr>
          <a:xfrm>
            <a:off x="-61538" y="-122547"/>
            <a:ext cx="12253538" cy="6858000"/>
          </a:xfrm>
        </p:spPr>
      </p:pic>
    </p:spTree>
    <p:extLst>
      <p:ext uri="{BB962C8B-B14F-4D97-AF65-F5344CB8AC3E}">
        <p14:creationId xmlns:p14="http://schemas.microsoft.com/office/powerpoint/2010/main" val="340971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6CD1C-8D6D-85A3-DCAB-5F02C2B92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E952ED-625F-FFE1-D7ED-EAD8C628F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9" r="4755" b="12322"/>
          <a:stretch>
            <a:fillRect/>
          </a:stretch>
        </p:blipFill>
        <p:spPr>
          <a:xfrm>
            <a:off x="0" y="-24385"/>
            <a:ext cx="12192000" cy="6882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F589EE-EAF9-0752-726E-F56EA6F176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0"/>
            <a:ext cx="12192000" cy="6906768"/>
          </a:xfrm>
          <a:prstGeom prst="rect">
            <a:avLst/>
          </a:prstGeom>
          <a:solidFill>
            <a:srgbClr val="001236">
              <a:alpha val="50000"/>
            </a:srgbClr>
          </a:solidFill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03CD8D4-3A1C-E6A2-AFD1-3742C1EEA145}"/>
              </a:ext>
            </a:extLst>
          </p:cNvPr>
          <p:cNvSpPr/>
          <p:nvPr/>
        </p:nvSpPr>
        <p:spPr>
          <a:xfrm>
            <a:off x="7715250" y="-1427450"/>
            <a:ext cx="10430014" cy="9688513"/>
          </a:xfrm>
          <a:prstGeom prst="ellipse">
            <a:avLst/>
          </a:prstGeom>
          <a:solidFill>
            <a:srgbClr val="1025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318" name="Picture 6">
            <a:extLst>
              <a:ext uri="{FF2B5EF4-FFF2-40B4-BE49-F238E27FC236}">
                <a16:creationId xmlns:a16="http://schemas.microsoft.com/office/drawing/2014/main" id="{93280065-A167-496F-4C87-4CD1BE4AA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008" y="427495"/>
            <a:ext cx="814388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B6A8D8-A9D6-1E41-57F3-E66C35E63CAC}"/>
              </a:ext>
            </a:extLst>
          </p:cNvPr>
          <p:cNvSpPr txBox="1"/>
          <p:nvPr/>
        </p:nvSpPr>
        <p:spPr>
          <a:xfrm>
            <a:off x="8086726" y="2758079"/>
            <a:ext cx="3868146" cy="11471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Programmatic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Moves Allow for: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63FF0C-4398-4271-7BEE-A0689385E8B4}"/>
              </a:ext>
            </a:extLst>
          </p:cNvPr>
          <p:cNvSpPr txBox="1"/>
          <p:nvPr/>
        </p:nvSpPr>
        <p:spPr>
          <a:xfrm>
            <a:off x="570511" y="666770"/>
            <a:ext cx="7059492" cy="55732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Intentional spaces to connect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around ministries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and hospitality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b="1" baseline="0" dirty="0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Clear wayfinding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b="1" baseline="0" dirty="0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More efficient use of spaces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2775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3049</TotalTime>
  <Words>202</Words>
  <Application>Microsoft Office PowerPoint</Application>
  <PresentationFormat>Widescreen</PresentationFormat>
  <Paragraphs>102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Acumin Pro Black</vt:lpstr>
      <vt:lpstr>Acumin Pro Light</vt:lpstr>
      <vt:lpstr>Aptos</vt:lpstr>
      <vt:lpstr>Arial</vt:lpstr>
      <vt:lpstr>Calibri</vt:lpstr>
      <vt:lpstr>Calibri Light</vt:lpstr>
      <vt:lpstr>Century Gothic</vt:lpstr>
      <vt:lpstr>1_Office Theme</vt:lpstr>
      <vt:lpstr>2_Office Theme</vt:lpstr>
      <vt:lpstr>Strategic Plan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Katie Robinson</dc:creator>
  <cp:lastModifiedBy>Katie Robinson</cp:lastModifiedBy>
  <cp:revision>5</cp:revision>
  <dcterms:created xsi:type="dcterms:W3CDTF">2025-10-21T18:14:02Z</dcterms:created>
  <dcterms:modified xsi:type="dcterms:W3CDTF">2026-03-11T17:35:54Z</dcterms:modified>
</cp:coreProperties>
</file>